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13716000" cx="24377650"/>
  <p:notesSz cx="6858000" cy="9144000"/>
  <p:embeddedFontLst>
    <p:embeddedFont>
      <p:font typeface="Roboto Thin"/>
      <p:regular r:id="rId42"/>
      <p:bold r:id="rId43"/>
      <p:italic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Amatic SC"/>
      <p:regular r:id="rId54"/>
      <p:bold r:id="rId55"/>
    </p:embeddedFont>
    <p:embeddedFont>
      <p:font typeface="Inconsolata"/>
      <p:regular r:id="rId56"/>
      <p:bold r:id="rId57"/>
    </p:embeddedFont>
    <p:embeddedFont>
      <p:font typeface="Poppins"/>
      <p:regular r:id="rId58"/>
      <p:bold r:id="rId59"/>
      <p:italic r:id="rId60"/>
      <p:boldItalic r:id="rId61"/>
    </p:embeddedFont>
    <p:embeddedFont>
      <p:font typeface="Lato Light"/>
      <p:regular r:id="rId62"/>
      <p:bold r:id="rId63"/>
      <p:italic r:id="rId64"/>
      <p:boldItalic r:id="rId65"/>
    </p:embeddedFont>
    <p:embeddedFont>
      <p:font typeface="Poppins Medium"/>
      <p:regular r:id="rId66"/>
      <p:bold r:id="rId67"/>
      <p:italic r:id="rId68"/>
      <p:boldItalic r:id="rId69"/>
    </p:embeddedFont>
    <p:embeddedFont>
      <p:font typeface="Roboto Light"/>
      <p:regular r:id="rId70"/>
      <p:bold r:id="rId71"/>
      <p:italic r:id="rId72"/>
      <p:boldItalic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E37885-B87D-48A7-B4B8-C74520045A8F}">
  <a:tblStyle styleId="{65E37885-B87D-48A7-B4B8-C74520045A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regular.fntdata"/><Relationship Id="rId41" Type="http://schemas.openxmlformats.org/officeDocument/2006/relationships/slide" Target="slides/slide33.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Medium-regular.fntdata"/><Relationship Id="rId45"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3.xml"/><Relationship Id="rId75" Type="http://schemas.openxmlformats.org/officeDocument/2006/relationships/font" Target="fonts/HelveticaNeue-bold.fntdata"/><Relationship Id="rId30" Type="http://schemas.openxmlformats.org/officeDocument/2006/relationships/slide" Target="slides/slide22.xml"/><Relationship Id="rId74" Type="http://schemas.openxmlformats.org/officeDocument/2006/relationships/font" Target="fonts/HelveticaNeue-regular.fntdata"/><Relationship Id="rId33" Type="http://schemas.openxmlformats.org/officeDocument/2006/relationships/slide" Target="slides/slide25.xml"/><Relationship Id="rId77" Type="http://schemas.openxmlformats.org/officeDocument/2006/relationships/font" Target="fonts/HelveticaNeue-boldItalic.fntdata"/><Relationship Id="rId32" Type="http://schemas.openxmlformats.org/officeDocument/2006/relationships/slide" Target="slides/slide24.xml"/><Relationship Id="rId76" Type="http://schemas.openxmlformats.org/officeDocument/2006/relationships/font" Target="fonts/HelveticaNeue-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regular.fntdata"/><Relationship Id="rId61" Type="http://schemas.openxmlformats.org/officeDocument/2006/relationships/font" Target="fonts/Poppins-boldItalic.fntdata"/><Relationship Id="rId20" Type="http://schemas.openxmlformats.org/officeDocument/2006/relationships/slide" Target="slides/slide12.xml"/><Relationship Id="rId64" Type="http://schemas.openxmlformats.org/officeDocument/2006/relationships/font" Target="fonts/LatoLight-italic.fntdata"/><Relationship Id="rId63" Type="http://schemas.openxmlformats.org/officeDocument/2006/relationships/font" Target="fonts/LatoLight-bold.fntdata"/><Relationship Id="rId22" Type="http://schemas.openxmlformats.org/officeDocument/2006/relationships/slide" Target="slides/slide14.xml"/><Relationship Id="rId66" Type="http://schemas.openxmlformats.org/officeDocument/2006/relationships/font" Target="fonts/PoppinsMedium-regular.fntdata"/><Relationship Id="rId21" Type="http://schemas.openxmlformats.org/officeDocument/2006/relationships/slide" Target="slides/slide13.xml"/><Relationship Id="rId65" Type="http://schemas.openxmlformats.org/officeDocument/2006/relationships/font" Target="fonts/LatoLight-boldItalic.fntdata"/><Relationship Id="rId24" Type="http://schemas.openxmlformats.org/officeDocument/2006/relationships/slide" Target="slides/slide16.xml"/><Relationship Id="rId68" Type="http://schemas.openxmlformats.org/officeDocument/2006/relationships/font" Target="fonts/PoppinsMedium-italic.fntdata"/><Relationship Id="rId23" Type="http://schemas.openxmlformats.org/officeDocument/2006/relationships/slide" Target="slides/slide15.xml"/><Relationship Id="rId67" Type="http://schemas.openxmlformats.org/officeDocument/2006/relationships/font" Target="fonts/PoppinsMedium-bold.fntdata"/><Relationship Id="rId60" Type="http://schemas.openxmlformats.org/officeDocument/2006/relationships/font" Target="fonts/Poppins-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3.xml"/><Relationship Id="rId55" Type="http://schemas.openxmlformats.org/officeDocument/2006/relationships/font" Target="fonts/AmaticSC-bold.fntdata"/><Relationship Id="rId10" Type="http://schemas.openxmlformats.org/officeDocument/2006/relationships/slide" Target="slides/slide2.xml"/><Relationship Id="rId54" Type="http://schemas.openxmlformats.org/officeDocument/2006/relationships/font" Target="fonts/AmaticSC-regular.fntdata"/><Relationship Id="rId13" Type="http://schemas.openxmlformats.org/officeDocument/2006/relationships/slide" Target="slides/slide5.xml"/><Relationship Id="rId57" Type="http://schemas.openxmlformats.org/officeDocument/2006/relationships/font" Target="fonts/Inconsolata-bold.fntdata"/><Relationship Id="rId12" Type="http://schemas.openxmlformats.org/officeDocument/2006/relationships/slide" Target="slides/slide4.xml"/><Relationship Id="rId56" Type="http://schemas.openxmlformats.org/officeDocument/2006/relationships/font" Target="fonts/Inconsolata-regular.fntdata"/><Relationship Id="rId15" Type="http://schemas.openxmlformats.org/officeDocument/2006/relationships/slide" Target="slides/slide7.xml"/><Relationship Id="rId59" Type="http://schemas.openxmlformats.org/officeDocument/2006/relationships/font" Target="fonts/Poppins-bold.fntdata"/><Relationship Id="rId14" Type="http://schemas.openxmlformats.org/officeDocument/2006/relationships/slide" Target="slides/slide6.xml"/><Relationship Id="rId58" Type="http://schemas.openxmlformats.org/officeDocument/2006/relationships/font" Target="fonts/Poppi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9" name="Google Shape;1439;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7a31f4924f_5_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7a31f4924f_5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7a31f4924f_5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7a31f4924f_5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7a677e3167_0_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7a677e3167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7a677e3167_0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7a677e3167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2" name="Google Shape;1382;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6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spd="slow" p14:dur="2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mc:AlternateContent>
    <mc:Choice Requires="p14">
      <p:transition spd="slow" p14:dur="2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mc:AlternateContent>
    <mc:Choice Requires="p14">
      <p:transition spd="slow" p14:dur="2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mailto:SOC@VSI-company.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mailto:SOC@VSI-company.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mailto:SOC@VSI-compan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4.png"/><Relationship Id="rId4" Type="http://schemas.openxmlformats.org/officeDocument/2006/relationships/image" Target="../media/image111.png"/><Relationship Id="rId5"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 Id="rId3" Type="http://schemas.openxmlformats.org/officeDocument/2006/relationships/image" Target="../media/image1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7.png"/><Relationship Id="rId4" Type="http://schemas.openxmlformats.org/officeDocument/2006/relationships/image" Target="../media/image116.png"/><Relationship Id="rId5"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1.xml"/><Relationship Id="rId3" Type="http://schemas.openxmlformats.org/officeDocument/2006/relationships/image" Target="../media/image1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4.pn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3.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8.png"/><Relationship Id="rId4" Type="http://schemas.openxmlformats.org/officeDocument/2006/relationships/image" Target="../media/image1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 Id="rId3"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20450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Infamous Hounds</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Members</a:t>
            </a:r>
            <a:r>
              <a:rPr b="1" lang="en-US" sz="7000">
                <a:latin typeface="Roboto"/>
                <a:ea typeface="Roboto"/>
                <a:cs typeface="Roboto"/>
                <a:sym typeface="Roboto"/>
              </a:rPr>
              <a:t>: </a:t>
            </a:r>
            <a:endParaRPr b="1" sz="7000">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Francisco Munoz</a:t>
            </a:r>
            <a:endParaRPr b="1" sz="7000">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Khoi Ha</a:t>
            </a:r>
            <a:endParaRPr b="1" sz="7000">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Paul Richardson</a:t>
            </a:r>
            <a:endParaRPr b="1" sz="7000">
              <a:latin typeface="Roboto"/>
              <a:ea typeface="Roboto"/>
              <a:cs typeface="Roboto"/>
              <a:sym typeface="Roboto"/>
            </a:endParaRPr>
          </a:p>
          <a:p>
            <a:pPr indent="0" lvl="0" marL="0" rtl="0" algn="ctr">
              <a:spcBef>
                <a:spcPts val="0"/>
              </a:spcBef>
              <a:spcAft>
                <a:spcPts val="0"/>
              </a:spcAft>
              <a:buNone/>
            </a:pPr>
            <a:r>
              <a:rPr b="1" lang="en-US" sz="7000">
                <a:latin typeface="Roboto"/>
                <a:ea typeface="Roboto"/>
                <a:cs typeface="Roboto"/>
                <a:sym typeface="Roboto"/>
              </a:rPr>
              <a:t>Colin O’Donoghue</a:t>
            </a:r>
            <a:endParaRPr b="1" sz="7000">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319" name="Google Shape;1319;p83"/>
          <p:cNvPicPr preferRelativeResize="0"/>
          <p:nvPr/>
        </p:nvPicPr>
        <p:blipFill>
          <a:blip r:embed="rId3">
            <a:alphaModFix/>
          </a:blip>
          <a:stretch>
            <a:fillRect/>
          </a:stretch>
        </p:blipFill>
        <p:spPr>
          <a:xfrm>
            <a:off x="17550200" y="9229717"/>
            <a:ext cx="6096000" cy="3724275"/>
          </a:xfrm>
          <a:prstGeom prst="rect">
            <a:avLst/>
          </a:prstGeom>
          <a:noFill/>
          <a:ln>
            <a:noFill/>
          </a:ln>
        </p:spPr>
      </p:pic>
      <p:pic>
        <p:nvPicPr>
          <p:cNvPr id="1320" name="Google Shape;1320;p83"/>
          <p:cNvPicPr preferRelativeResize="0"/>
          <p:nvPr/>
        </p:nvPicPr>
        <p:blipFill>
          <a:blip r:embed="rId3">
            <a:alphaModFix/>
          </a:blip>
          <a:stretch>
            <a:fillRect/>
          </a:stretch>
        </p:blipFill>
        <p:spPr>
          <a:xfrm>
            <a:off x="731375" y="9229717"/>
            <a:ext cx="6096000" cy="3724275"/>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id="1397" name="Google Shape;1397;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8" name="Google Shape;1398;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9" name="Google Shape;1399;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0" name="Google Shape;1400;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6" name="Google Shape;1406;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7" name="Google Shape;1407;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8" name="Google Shape;1408;p93"/>
          <p:cNvGraphicFramePr/>
          <p:nvPr/>
        </p:nvGraphicFramePr>
        <p:xfrm>
          <a:off x="1296213" y="3463450"/>
          <a:ext cx="3000000" cy="3000000"/>
        </p:xfrm>
        <a:graphic>
          <a:graphicData uri="http://schemas.openxmlformats.org/drawingml/2006/table">
            <a:tbl>
              <a:tblPr>
                <a:noFill/>
                <a:tableStyleId>{65E37885-B87D-48A7-B4B8-C74520045A8F}</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Table of Signatures and Associated Signature IDs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a:t>
                      </a:r>
                      <a:r>
                        <a:rPr lang="en-US" sz="4400">
                          <a:latin typeface="Roboto"/>
                          <a:ea typeface="Roboto"/>
                          <a:cs typeface="Roboto"/>
                          <a:sym typeface="Roboto"/>
                        </a:rPr>
                        <a:t>report</a:t>
                      </a:r>
                      <a:r>
                        <a:rPr lang="en-US" sz="4400">
                          <a:latin typeface="Roboto"/>
                          <a:ea typeface="Roboto"/>
                          <a:cs typeface="Roboto"/>
                          <a:sym typeface="Roboto"/>
                        </a:rPr>
                        <a:t> </a:t>
                      </a:r>
                      <a:r>
                        <a:rPr lang="en-US" sz="4400">
                          <a:latin typeface="Roboto"/>
                          <a:ea typeface="Roboto"/>
                          <a:cs typeface="Roboto"/>
                          <a:sym typeface="Roboto"/>
                        </a:rPr>
                        <a:t>describes</a:t>
                      </a:r>
                      <a:r>
                        <a:rPr lang="en-US" sz="4400">
                          <a:latin typeface="Roboto"/>
                          <a:ea typeface="Roboto"/>
                          <a:cs typeface="Roboto"/>
                          <a:sym typeface="Roboto"/>
                        </a:rPr>
                        <a:t> the actions of users with their </a:t>
                      </a:r>
                      <a:r>
                        <a:rPr lang="en-US" sz="4400">
                          <a:latin typeface="Roboto"/>
                          <a:ea typeface="Roboto"/>
                          <a:cs typeface="Roboto"/>
                          <a:sym typeface="Roboto"/>
                        </a:rPr>
                        <a:t>corresponding</a:t>
                      </a:r>
                      <a:r>
                        <a:rPr lang="en-US" sz="4400">
                          <a:latin typeface="Roboto"/>
                          <a:ea typeface="Roboto"/>
                          <a:cs typeface="Roboto"/>
                          <a:sym typeface="Roboto"/>
                        </a:rPr>
                        <a:t> ‘signature_id’ assigned to the action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Security Levels &amp; Count/Percentage of Each</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describes the severity of the security threat, how many times that threat has </a:t>
                      </a:r>
                      <a:r>
                        <a:rPr lang="en-US" sz="4400">
                          <a:latin typeface="Roboto"/>
                          <a:ea typeface="Roboto"/>
                          <a:cs typeface="Roboto"/>
                          <a:sym typeface="Roboto"/>
                        </a:rPr>
                        <a:t>occurred</a:t>
                      </a:r>
                      <a:r>
                        <a:rPr lang="en-US" sz="4400">
                          <a:latin typeface="Roboto"/>
                          <a:ea typeface="Roboto"/>
                          <a:cs typeface="Roboto"/>
                          <a:sym typeface="Roboto"/>
                        </a:rPr>
                        <a:t>, and the percentage of the threat to the total number of attacks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Comparison between Success &amp; Failure of Windows Activites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report </a:t>
                      </a:r>
                      <a:r>
                        <a:rPr lang="en-US" sz="4400">
                          <a:latin typeface="Roboto"/>
                          <a:ea typeface="Roboto"/>
                          <a:cs typeface="Roboto"/>
                          <a:sym typeface="Roboto"/>
                        </a:rPr>
                        <a:t>describes</a:t>
                      </a:r>
                      <a:r>
                        <a:rPr lang="en-US" sz="4400">
                          <a:latin typeface="Roboto"/>
                          <a:ea typeface="Roboto"/>
                          <a:cs typeface="Roboto"/>
                          <a:sym typeface="Roboto"/>
                        </a:rPr>
                        <a:t> the successes and failures of the </a:t>
                      </a:r>
                      <a:r>
                        <a:rPr lang="en-US" sz="4400">
                          <a:latin typeface="Roboto"/>
                          <a:ea typeface="Roboto"/>
                          <a:cs typeface="Roboto"/>
                          <a:sym typeface="Roboto"/>
                        </a:rPr>
                        <a:t>activities</a:t>
                      </a:r>
                      <a:r>
                        <a:rPr lang="en-US" sz="4400">
                          <a:latin typeface="Roboto"/>
                          <a:ea typeface="Roboto"/>
                          <a:cs typeface="Roboto"/>
                          <a:sym typeface="Roboto"/>
                        </a:rPr>
                        <a:t> that the users were able, or not able to perform</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14" name="Google Shape;1414;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5" name="Google Shape;1415;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6" name="Google Shape;1416;p94"/>
          <p:cNvGraphicFramePr/>
          <p:nvPr/>
        </p:nvGraphicFramePr>
        <p:xfrm>
          <a:off x="1296213" y="3863700"/>
          <a:ext cx="3000000" cy="3000000"/>
        </p:xfrm>
        <a:graphic>
          <a:graphicData uri="http://schemas.openxmlformats.org/drawingml/2006/table">
            <a:tbl>
              <a:tblPr>
                <a:noFill/>
                <a:tableStyleId>{65E37885-B87D-48A7-B4B8-C74520045A8F}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Suspicious Activity Alert, Failed Logons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When there is a failed logon attempt, an alert will be triggered to </a:t>
                      </a:r>
                      <a:r>
                        <a:rPr lang="en-US" sz="4400" u="sng">
                          <a:solidFill>
                            <a:schemeClr val="accent5"/>
                          </a:solidFill>
                          <a:latin typeface="Roboto"/>
                          <a:ea typeface="Roboto"/>
                          <a:cs typeface="Roboto"/>
                          <a:sym typeface="Roboto"/>
                          <a:hlinkClick r:id="rId3">
                            <a:extLst>
                              <a:ext uri="{A12FA001-AC4F-418D-AE19-62706E023703}">
                                <ahyp:hlinkClr val="tx"/>
                              </a:ext>
                            </a:extLst>
                          </a:hlinkClick>
                        </a:rPr>
                        <a:t>SOC@VSI-company.com</a:t>
                      </a:r>
                      <a:r>
                        <a:rPr lang="en-US" sz="4400">
                          <a:solidFill>
                            <a:schemeClr val="dk1"/>
                          </a:solidFill>
                          <a:latin typeface="Roboto"/>
                          <a:ea typeface="Roboto"/>
                          <a:cs typeface="Roboto"/>
                          <a:sym typeface="Roboto"/>
                        </a:rPr>
                        <a:t> when the number of results is greater than 15</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Baseline is 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Threshold is 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7" name="Google Shape;1417;p94"/>
          <p:cNvSpPr txBox="1"/>
          <p:nvPr/>
        </p:nvSpPr>
        <p:spPr>
          <a:xfrm>
            <a:off x="2712700" y="10684600"/>
            <a:ext cx="18412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Analyzing the data we found in </a:t>
            </a:r>
            <a:r>
              <a:rPr lang="en-US" sz="4200"/>
              <a:t>the Windows server log, we saw that the most failed logon attempts reached 10. We chose 15 to be the number of max failed logons before being considered as suspicious.</a:t>
            </a:r>
            <a:endParaRPr sz="4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3" name="Google Shape;1423;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5" name="Google Shape;1425;p95"/>
          <p:cNvGraphicFramePr/>
          <p:nvPr/>
        </p:nvGraphicFramePr>
        <p:xfrm>
          <a:off x="1296213" y="3863700"/>
          <a:ext cx="3000000" cy="3000000"/>
        </p:xfrm>
        <a:graphic>
          <a:graphicData uri="http://schemas.openxmlformats.org/drawingml/2006/table">
            <a:tbl>
              <a:tblPr>
                <a:noFill/>
                <a:tableStyleId>{65E37885-B87D-48A7-B4B8-C74520045A8F}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Successfully logged on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When an account was successfully logged in, an alert will be triggered to </a:t>
                      </a:r>
                      <a:r>
                        <a:rPr lang="en-US" sz="4400" u="sng">
                          <a:solidFill>
                            <a:schemeClr val="accent5"/>
                          </a:solidFill>
                          <a:latin typeface="Roboto"/>
                          <a:ea typeface="Roboto"/>
                          <a:cs typeface="Roboto"/>
                          <a:sym typeface="Roboto"/>
                          <a:hlinkClick r:id="rId3">
                            <a:extLst>
                              <a:ext uri="{A12FA001-AC4F-418D-AE19-62706E023703}">
                                <ahyp:hlinkClr val="tx"/>
                              </a:ext>
                            </a:extLst>
                          </a:hlinkClick>
                        </a:rPr>
                        <a:t>SOC@VSI-company.com</a:t>
                      </a:r>
                      <a:r>
                        <a:rPr lang="en-US" sz="4400">
                          <a:solidFill>
                            <a:schemeClr val="dk1"/>
                          </a:solidFill>
                          <a:latin typeface="Roboto"/>
                          <a:ea typeface="Roboto"/>
                          <a:cs typeface="Roboto"/>
                          <a:sym typeface="Roboto"/>
                        </a:rPr>
                        <a:t> when the number of results is greater than 20 within the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Baseline is 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Threshold is 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6" name="Google Shape;1426;p95"/>
          <p:cNvSpPr txBox="1"/>
          <p:nvPr/>
        </p:nvSpPr>
        <p:spPr>
          <a:xfrm>
            <a:off x="3089700" y="11229100"/>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We have decided that successful logged in attempts within one hour should be set to 15.  If this number reaches 20 or over, then the SOC team should be notified.</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6"/>
          <p:cNvGraphicFramePr/>
          <p:nvPr/>
        </p:nvGraphicFramePr>
        <p:xfrm>
          <a:off x="1296213" y="3863700"/>
          <a:ext cx="3000000" cy="3000000"/>
        </p:xfrm>
        <a:graphic>
          <a:graphicData uri="http://schemas.openxmlformats.org/drawingml/2006/table">
            <a:tbl>
              <a:tblPr>
                <a:noFill/>
                <a:tableStyleId>{65E37885-B87D-48A7-B4B8-C74520045A8F}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 User Account was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When a user account is deleted, an alert will be triggered to </a:t>
                      </a:r>
                      <a:r>
                        <a:rPr lang="en-US" sz="4400" u="sng">
                          <a:solidFill>
                            <a:schemeClr val="hlink"/>
                          </a:solidFill>
                          <a:latin typeface="Roboto"/>
                          <a:ea typeface="Roboto"/>
                          <a:cs typeface="Roboto"/>
                          <a:sym typeface="Roboto"/>
                          <a:hlinkClick r:id="rId3"/>
                        </a:rPr>
                        <a:t>SOC@VSI-company.com</a:t>
                      </a:r>
                      <a:r>
                        <a:rPr lang="en-US" sz="4400">
                          <a:latin typeface="Roboto"/>
                          <a:ea typeface="Roboto"/>
                          <a:cs typeface="Roboto"/>
                          <a:sym typeface="Roboto"/>
                        </a:rPr>
                        <a:t> when the number of results is greater than 45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a:t>
                      </a:r>
                      <a:r>
                        <a:rPr lang="en-US" sz="4400">
                          <a:latin typeface="Roboto"/>
                          <a:ea typeface="Roboto"/>
                          <a:cs typeface="Roboto"/>
                          <a:sym typeface="Roboto"/>
                        </a:rPr>
                        <a:t>lert</a:t>
                      </a:r>
                      <a:r>
                        <a:rPr lang="en-US" sz="4400">
                          <a:latin typeface="Roboto"/>
                          <a:ea typeface="Roboto"/>
                          <a:cs typeface="Roboto"/>
                          <a:sym typeface="Roboto"/>
                        </a:rPr>
                        <a:t> Baseline is 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Threshold is 45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6"/>
          <p:cNvSpPr txBox="1"/>
          <p:nvPr/>
        </p:nvSpPr>
        <p:spPr>
          <a:xfrm>
            <a:off x="2796500" y="1051182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a:t>
            </a:r>
            <a:r>
              <a:rPr b="1" lang="en-US" sz="4200"/>
              <a:t> </a:t>
            </a:r>
            <a:r>
              <a:rPr lang="en-US" sz="4200"/>
              <a:t>What the current data shows is that the average number of user accounts being deleted hovered around 30-40.  We feel that if the number of accounts deleted reached 45 or above, an alert should be triggered.</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42" name="Google Shape;1442;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3" name="Google Shape;1443;p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44" name="Google Shape;1444;p9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7" name="Google Shape;1447;p97"/>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48" name="Google Shape;1448;p97"/>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49" name="Google Shape;1449;p97"/>
          <p:cNvPicPr preferRelativeResize="0"/>
          <p:nvPr/>
        </p:nvPicPr>
        <p:blipFill>
          <a:blip r:embed="rId3">
            <a:alphaModFix/>
          </a:blip>
          <a:stretch>
            <a:fillRect/>
          </a:stretch>
        </p:blipFill>
        <p:spPr>
          <a:xfrm>
            <a:off x="1520825" y="2245300"/>
            <a:ext cx="10745100" cy="5379275"/>
          </a:xfrm>
          <a:prstGeom prst="rect">
            <a:avLst/>
          </a:prstGeom>
          <a:noFill/>
          <a:ln>
            <a:noFill/>
          </a:ln>
        </p:spPr>
      </p:pic>
      <p:pic>
        <p:nvPicPr>
          <p:cNvPr id="1450" name="Google Shape;1450;p97"/>
          <p:cNvPicPr preferRelativeResize="0"/>
          <p:nvPr/>
        </p:nvPicPr>
        <p:blipFill>
          <a:blip r:embed="rId4">
            <a:alphaModFix/>
          </a:blip>
          <a:stretch>
            <a:fillRect/>
          </a:stretch>
        </p:blipFill>
        <p:spPr>
          <a:xfrm>
            <a:off x="13451375" y="2245300"/>
            <a:ext cx="10210800" cy="5263175"/>
          </a:xfrm>
          <a:prstGeom prst="rect">
            <a:avLst/>
          </a:prstGeom>
          <a:noFill/>
          <a:ln>
            <a:noFill/>
          </a:ln>
        </p:spPr>
      </p:pic>
      <p:pic>
        <p:nvPicPr>
          <p:cNvPr id="1451" name="Google Shape;1451;p97"/>
          <p:cNvPicPr preferRelativeResize="0"/>
          <p:nvPr/>
        </p:nvPicPr>
        <p:blipFill>
          <a:blip r:embed="rId5">
            <a:alphaModFix/>
          </a:blip>
          <a:stretch>
            <a:fillRect/>
          </a:stretch>
        </p:blipFill>
        <p:spPr>
          <a:xfrm>
            <a:off x="7542050" y="7993925"/>
            <a:ext cx="10745100" cy="474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id="1456" name="Google Shape;1456;p9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57" name="Google Shape;1457;p9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58" name="Google Shape;1458;p9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59" name="Google Shape;1459;p9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65" name="Google Shape;1465;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6" name="Google Shape;1466;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7" name="Google Shape;1467;p99"/>
          <p:cNvGraphicFramePr/>
          <p:nvPr/>
        </p:nvGraphicFramePr>
        <p:xfrm>
          <a:off x="1191013" y="5097125"/>
          <a:ext cx="3000000" cy="3000000"/>
        </p:xfrm>
        <a:graphic>
          <a:graphicData uri="http://schemas.openxmlformats.org/drawingml/2006/table">
            <a:tbl>
              <a:tblPr>
                <a:noFill/>
                <a:tableStyleId>{65E37885-B87D-48A7-B4B8-C74520045A8F}</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Different HTTP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Illustrating the count/percentage of each HTTP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Domains referring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websites that are referring to VSI’s website.  Helps determine potential malicious actors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 of each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Allows us to view the HTTP response codes and any potential “suspicious” levels in the volume of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74" name="Google Shape;1474;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5" name="Google Shape;1475;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6" name="Google Shape;1476;p100"/>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0"/>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9" name="Google Shape;1479;p100"/>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80" name="Google Shape;1480;p100"/>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81" name="Google Shape;1481;p100"/>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1482" name="Google Shape;1482;p100"/>
          <p:cNvSpPr txBox="1"/>
          <p:nvPr/>
        </p:nvSpPr>
        <p:spPr>
          <a:xfrm>
            <a:off x="16739825" y="10430650"/>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83" name="Google Shape;1483;p100"/>
          <p:cNvPicPr preferRelativeResize="0"/>
          <p:nvPr/>
        </p:nvPicPr>
        <p:blipFill>
          <a:blip r:embed="rId3">
            <a:alphaModFix/>
          </a:blip>
          <a:stretch>
            <a:fillRect/>
          </a:stretch>
        </p:blipFill>
        <p:spPr>
          <a:xfrm>
            <a:off x="1520825" y="2876775"/>
            <a:ext cx="10745100" cy="4747800"/>
          </a:xfrm>
          <a:prstGeom prst="rect">
            <a:avLst/>
          </a:prstGeom>
          <a:noFill/>
          <a:ln>
            <a:noFill/>
          </a:ln>
        </p:spPr>
      </p:pic>
      <p:pic>
        <p:nvPicPr>
          <p:cNvPr id="1484" name="Google Shape;1484;p100"/>
          <p:cNvPicPr preferRelativeResize="0"/>
          <p:nvPr/>
        </p:nvPicPr>
        <p:blipFill>
          <a:blip r:embed="rId4">
            <a:alphaModFix/>
          </a:blip>
          <a:stretch>
            <a:fillRect/>
          </a:stretch>
        </p:blipFill>
        <p:spPr>
          <a:xfrm>
            <a:off x="13347275" y="2876775"/>
            <a:ext cx="10299001" cy="4747800"/>
          </a:xfrm>
          <a:prstGeom prst="rect">
            <a:avLst/>
          </a:prstGeom>
          <a:noFill/>
          <a:ln>
            <a:noFill/>
          </a:ln>
        </p:spPr>
      </p:pic>
      <p:pic>
        <p:nvPicPr>
          <p:cNvPr id="1485" name="Google Shape;1485;p100"/>
          <p:cNvPicPr preferRelativeResize="0"/>
          <p:nvPr/>
        </p:nvPicPr>
        <p:blipFill>
          <a:blip r:embed="rId5">
            <a:alphaModFix/>
          </a:blip>
          <a:stretch>
            <a:fillRect/>
          </a:stretch>
        </p:blipFill>
        <p:spPr>
          <a:xfrm>
            <a:off x="7435450" y="7993925"/>
            <a:ext cx="10745100" cy="474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91" name="Google Shape;1491;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2" name="Google Shape;1492;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3" name="Google Shape;1493;p101"/>
          <p:cNvGraphicFramePr/>
          <p:nvPr/>
        </p:nvGraphicFramePr>
        <p:xfrm>
          <a:off x="1296213" y="3451750"/>
          <a:ext cx="3000000" cy="3000000"/>
        </p:xfrm>
        <a:graphic>
          <a:graphicData uri="http://schemas.openxmlformats.org/drawingml/2006/table">
            <a:tbl>
              <a:tblPr>
                <a:noFill/>
                <a:tableStyleId>{65E37885-B87D-48A7-B4B8-C74520045A8F}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Non-US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for the amount of international activity within an hour on VSI’s website.  An email will be sent if threshold is </a:t>
                      </a:r>
                      <a:r>
                        <a:rPr lang="en-US" sz="4400">
                          <a:latin typeface="Roboto"/>
                          <a:ea typeface="Roboto"/>
                          <a:cs typeface="Roboto"/>
                          <a:sym typeface="Roboto"/>
                        </a:rPr>
                        <a:t>triggered</a:t>
                      </a:r>
                      <a:r>
                        <a:rPr lang="en-US" sz="4400">
                          <a:latin typeface="Roboto"/>
                          <a:ea typeface="Roboto"/>
                          <a:cs typeface="Roboto"/>
                          <a:sym typeface="Roboto"/>
                        </a:rPr>
                        <a: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118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4" name="Google Shape;1494;p101"/>
          <p:cNvSpPr txBox="1"/>
          <p:nvPr/>
        </p:nvSpPr>
        <p:spPr>
          <a:xfrm>
            <a:off x="2748050" y="100566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While examining the Non-US Activity report, we discovered where a majority of the events per hour were between ~75-110.  The max number of events was 120, so we figured 118 was a nice commonground.</a:t>
            </a:r>
            <a:endParaRPr sz="4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7" name="Google Shape;1327;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8" name="Google Shape;1328;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9" name="Google Shape;1329;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30" name="Google Shape;1330;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31" name="Google Shape;1331;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2" name="Google Shape;1332;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0" name="Google Shape;1500;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1" name="Google Shape;1501;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2" name="Google Shape;1502;p102"/>
          <p:cNvGraphicFramePr/>
          <p:nvPr/>
        </p:nvGraphicFramePr>
        <p:xfrm>
          <a:off x="1296213" y="3863700"/>
          <a:ext cx="3000000" cy="3000000"/>
        </p:xfrm>
        <a:graphic>
          <a:graphicData uri="http://schemas.openxmlformats.org/drawingml/2006/table">
            <a:tbl>
              <a:tblPr>
                <a:noFill/>
                <a:tableStyleId>{65E37885-B87D-48A7-B4B8-C74520045A8F}</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Method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alert in regards to the amount of HTTP POST methods sent to VSI’s website within an hour.  An email will be sent if the threshold is met.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3" name="Google Shape;1503;p102"/>
          <p:cNvSpPr txBox="1"/>
          <p:nvPr/>
        </p:nvSpPr>
        <p:spPr>
          <a:xfrm>
            <a:off x="2675350" y="98364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With the exception of two hours, the rest of the hourly HTTP POST events were less than 10.  We figured this was a good threshold to set, but could possibly need to raise it if overreporting becomes a problem.</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10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9" name="Google Shape;1509;p10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10" name="Google Shape;1510;p10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11" name="Google Shape;1511;p10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17" name="Google Shape;1517;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8" name="Google Shape;1518;p10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Our first report consisted of suspicious changes in severity. We found that the greatest change was that the High severity, which increased from 6.91% to 20.23%, which would suggest suspicious activity.</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second report was on changes in failed activities, this showed us that failed activities went down from 2.98% to 1.56%, we did not consider this enough to be suspicious at that point.</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24" name="Google Shape;1524;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5" name="Google Shape;1525;p105"/>
          <p:cNvSpPr txBox="1"/>
          <p:nvPr>
            <p:ph idx="3" type="body"/>
          </p:nvPr>
        </p:nvSpPr>
        <p:spPr>
          <a:xfrm>
            <a:off x="717350" y="17156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Alert analysis for failed Windows activity resulted in suspicious activity, a possible brute force. Alert would have been triggered on the hourly report that consisted of 35 counts.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successful logins consisted of suspicious activity. One hourly report consisted of 1,293 logins, the main user being User_k with 1,256 logins in that hour.</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deleted accounts resulted in suspicious volume. There was a significant drop in deleted accounts each hour. This suggests that Admins may not be deleting accounts of ex-employees or transferees, this raises concerns, but further investigation is required to confirm suspicious activity.</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All thresholds met the standard and served their initial purpose as intended. We will continue to re-evaluate as necessary.</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Reports</a:t>
            </a:r>
            <a:endParaRPr/>
          </a:p>
        </p:txBody>
      </p:sp>
      <p:sp>
        <p:nvSpPr>
          <p:cNvPr id="1531" name="Google Shape;1531;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2" name="Google Shape;1532;p106"/>
          <p:cNvSpPr txBox="1"/>
          <p:nvPr/>
        </p:nvSpPr>
        <p:spPr>
          <a:xfrm>
            <a:off x="0" y="3334125"/>
            <a:ext cx="7900200" cy="1385400"/>
          </a:xfrm>
          <a:prstGeom prst="rect">
            <a:avLst/>
          </a:prstGeom>
          <a:noFill/>
          <a:ln>
            <a:noFill/>
          </a:ln>
        </p:spPr>
        <p:txBody>
          <a:bodyPr anchorCtr="0" anchor="t" bIns="91425" lIns="91425" spcFirstLastPara="1" rIns="91425" wrap="square" tIns="91425">
            <a:spAutoFit/>
          </a:bodyPr>
          <a:lstStyle/>
          <a:p>
            <a:pPr indent="-476250" lvl="0" marL="457200" rtl="0" algn="l">
              <a:spcBef>
                <a:spcPts val="0"/>
              </a:spcBef>
              <a:spcAft>
                <a:spcPts val="0"/>
              </a:spcAft>
              <a:buSzPts val="3900"/>
              <a:buChar char="-"/>
            </a:pPr>
            <a:r>
              <a:rPr lang="en-US" sz="3900"/>
              <a:t>Suspicious changes to High severity in Attack Logs.</a:t>
            </a:r>
            <a:endParaRPr sz="3900"/>
          </a:p>
        </p:txBody>
      </p:sp>
      <p:pic>
        <p:nvPicPr>
          <p:cNvPr id="1533" name="Google Shape;1533;p106"/>
          <p:cNvPicPr preferRelativeResize="0"/>
          <p:nvPr/>
        </p:nvPicPr>
        <p:blipFill>
          <a:blip r:embed="rId3">
            <a:alphaModFix/>
          </a:blip>
          <a:stretch>
            <a:fillRect/>
          </a:stretch>
        </p:blipFill>
        <p:spPr>
          <a:xfrm>
            <a:off x="8183800" y="1766500"/>
            <a:ext cx="15462399" cy="4520650"/>
          </a:xfrm>
          <a:prstGeom prst="rect">
            <a:avLst/>
          </a:prstGeom>
          <a:noFill/>
          <a:ln>
            <a:noFill/>
          </a:ln>
        </p:spPr>
      </p:pic>
      <p:sp>
        <p:nvSpPr>
          <p:cNvPr id="1534" name="Google Shape;1534;p106"/>
          <p:cNvSpPr txBox="1"/>
          <p:nvPr/>
        </p:nvSpPr>
        <p:spPr>
          <a:xfrm>
            <a:off x="0" y="8735575"/>
            <a:ext cx="7900200" cy="1640700"/>
          </a:xfrm>
          <a:prstGeom prst="rect">
            <a:avLst/>
          </a:prstGeom>
          <a:noFill/>
          <a:ln>
            <a:noFill/>
          </a:ln>
        </p:spPr>
        <p:txBody>
          <a:bodyPr anchorCtr="0" anchor="t" bIns="91425" lIns="91425" spcFirstLastPara="1" rIns="91425" wrap="square" tIns="91425">
            <a:spAutoFit/>
          </a:bodyPr>
          <a:lstStyle/>
          <a:p>
            <a:pPr indent="-476250" lvl="0" marL="457200" rtl="0" algn="l">
              <a:lnSpc>
                <a:spcPct val="115000"/>
              </a:lnSpc>
              <a:spcBef>
                <a:spcPts val="0"/>
              </a:spcBef>
              <a:spcAft>
                <a:spcPts val="1000"/>
              </a:spcAft>
              <a:buSzPts val="3900"/>
              <a:buChar char="-"/>
            </a:pPr>
            <a:r>
              <a:rPr lang="en-US" sz="3900"/>
              <a:t>Non suspicious </a:t>
            </a:r>
            <a:r>
              <a:rPr lang="en-US" sz="4400">
                <a:solidFill>
                  <a:schemeClr val="dk1"/>
                </a:solidFill>
                <a:latin typeface="Roboto"/>
                <a:ea typeface="Roboto"/>
                <a:cs typeface="Roboto"/>
                <a:sym typeface="Roboto"/>
              </a:rPr>
              <a:t>changes in failed activities.</a:t>
            </a:r>
            <a:endParaRPr sz="3900"/>
          </a:p>
        </p:txBody>
      </p:sp>
      <p:pic>
        <p:nvPicPr>
          <p:cNvPr id="1535" name="Google Shape;1535;p106"/>
          <p:cNvPicPr preferRelativeResize="0"/>
          <p:nvPr/>
        </p:nvPicPr>
        <p:blipFill>
          <a:blip r:embed="rId4">
            <a:alphaModFix/>
          </a:blip>
          <a:stretch>
            <a:fillRect/>
          </a:stretch>
        </p:blipFill>
        <p:spPr>
          <a:xfrm>
            <a:off x="8576375" y="7225175"/>
            <a:ext cx="15069826" cy="46614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Alerts</a:t>
            </a:r>
            <a:endParaRPr/>
          </a:p>
        </p:txBody>
      </p:sp>
      <p:sp>
        <p:nvSpPr>
          <p:cNvPr id="1541" name="Google Shape;154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2" name="Google Shape;1542;p107"/>
          <p:cNvSpPr txBox="1"/>
          <p:nvPr/>
        </p:nvSpPr>
        <p:spPr>
          <a:xfrm>
            <a:off x="283600" y="2513938"/>
            <a:ext cx="7900200" cy="3198600"/>
          </a:xfrm>
          <a:prstGeom prst="rect">
            <a:avLst/>
          </a:prstGeom>
          <a:noFill/>
          <a:ln>
            <a:noFill/>
          </a:ln>
        </p:spPr>
        <p:txBody>
          <a:bodyPr anchorCtr="0" anchor="t" bIns="91425" lIns="91425" spcFirstLastPara="1" rIns="91425" wrap="square" tIns="91425">
            <a:spAutoFit/>
          </a:bodyPr>
          <a:lstStyle/>
          <a:p>
            <a:pPr indent="-476250" lvl="0" marL="457200" rtl="0" algn="l">
              <a:lnSpc>
                <a:spcPct val="115000"/>
              </a:lnSpc>
              <a:spcBef>
                <a:spcPts val="0"/>
              </a:spcBef>
              <a:spcAft>
                <a:spcPts val="1000"/>
              </a:spcAft>
              <a:buSzPts val="3900"/>
              <a:buChar char="-"/>
            </a:pPr>
            <a:r>
              <a:rPr lang="en-US" sz="4400">
                <a:solidFill>
                  <a:schemeClr val="dk1"/>
                </a:solidFill>
                <a:latin typeface="Roboto"/>
                <a:ea typeface="Roboto"/>
                <a:cs typeface="Roboto"/>
                <a:sym typeface="Roboto"/>
              </a:rPr>
              <a:t>Alert analysis for failed Windows activity resulted in suspicious activity, possible brute force attack.</a:t>
            </a:r>
            <a:endParaRPr sz="3900"/>
          </a:p>
        </p:txBody>
      </p:sp>
      <p:sp>
        <p:nvSpPr>
          <p:cNvPr id="1543" name="Google Shape;1543;p107"/>
          <p:cNvSpPr txBox="1"/>
          <p:nvPr/>
        </p:nvSpPr>
        <p:spPr>
          <a:xfrm>
            <a:off x="283600" y="7795800"/>
            <a:ext cx="7900200" cy="3198600"/>
          </a:xfrm>
          <a:prstGeom prst="rect">
            <a:avLst/>
          </a:prstGeom>
          <a:noFill/>
          <a:ln>
            <a:noFill/>
          </a:ln>
        </p:spPr>
        <p:txBody>
          <a:bodyPr anchorCtr="0" anchor="t" bIns="91425" lIns="91425" spcFirstLastPara="1" rIns="91425" wrap="square" tIns="91425">
            <a:spAutoFit/>
          </a:bodyPr>
          <a:lstStyle/>
          <a:p>
            <a:pPr indent="-476250" lvl="0" marL="457200" rtl="0" algn="l">
              <a:lnSpc>
                <a:spcPct val="115000"/>
              </a:lnSpc>
              <a:spcBef>
                <a:spcPts val="0"/>
              </a:spcBef>
              <a:spcAft>
                <a:spcPts val="1000"/>
              </a:spcAft>
              <a:buSzPts val="3900"/>
              <a:buChar char="-"/>
            </a:pPr>
            <a:r>
              <a:rPr lang="en-US" sz="4400">
                <a:solidFill>
                  <a:schemeClr val="dk1"/>
                </a:solidFill>
                <a:latin typeface="Roboto"/>
                <a:ea typeface="Roboto"/>
                <a:cs typeface="Roboto"/>
                <a:sym typeface="Roboto"/>
              </a:rPr>
              <a:t>Successful logins consisted of suspicious activity, along with highest logins within an hour and by who.</a:t>
            </a:r>
            <a:endParaRPr sz="3900"/>
          </a:p>
        </p:txBody>
      </p:sp>
      <p:pic>
        <p:nvPicPr>
          <p:cNvPr id="1544" name="Google Shape;1544;p107"/>
          <p:cNvPicPr preferRelativeResize="0"/>
          <p:nvPr/>
        </p:nvPicPr>
        <p:blipFill>
          <a:blip r:embed="rId3">
            <a:alphaModFix/>
          </a:blip>
          <a:stretch>
            <a:fillRect/>
          </a:stretch>
        </p:blipFill>
        <p:spPr>
          <a:xfrm>
            <a:off x="8571025" y="6803275"/>
            <a:ext cx="15367001" cy="4355660"/>
          </a:xfrm>
          <a:prstGeom prst="rect">
            <a:avLst/>
          </a:prstGeom>
          <a:noFill/>
          <a:ln>
            <a:noFill/>
          </a:ln>
        </p:spPr>
      </p:pic>
      <p:pic>
        <p:nvPicPr>
          <p:cNvPr id="1545" name="Google Shape;1545;p107"/>
          <p:cNvPicPr preferRelativeResize="0"/>
          <p:nvPr/>
        </p:nvPicPr>
        <p:blipFill>
          <a:blip r:embed="rId4">
            <a:alphaModFix/>
          </a:blip>
          <a:stretch>
            <a:fillRect/>
          </a:stretch>
        </p:blipFill>
        <p:spPr>
          <a:xfrm>
            <a:off x="10946113" y="11180400"/>
            <a:ext cx="10616851" cy="1773600"/>
          </a:xfrm>
          <a:prstGeom prst="rect">
            <a:avLst/>
          </a:prstGeom>
          <a:noFill/>
          <a:ln>
            <a:noFill/>
          </a:ln>
        </p:spPr>
      </p:pic>
      <p:pic>
        <p:nvPicPr>
          <p:cNvPr id="1546" name="Google Shape;1546;p107"/>
          <p:cNvPicPr preferRelativeResize="0"/>
          <p:nvPr/>
        </p:nvPicPr>
        <p:blipFill>
          <a:blip r:embed="rId5">
            <a:alphaModFix/>
          </a:blip>
          <a:stretch>
            <a:fillRect/>
          </a:stretch>
        </p:blipFill>
        <p:spPr>
          <a:xfrm>
            <a:off x="8686300" y="1587725"/>
            <a:ext cx="15136457" cy="5215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Alerts…Continued</a:t>
            </a:r>
            <a:endParaRPr/>
          </a:p>
        </p:txBody>
      </p:sp>
      <p:sp>
        <p:nvSpPr>
          <p:cNvPr id="1552" name="Google Shape;1552;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3" name="Google Shape;1553;p108"/>
          <p:cNvSpPr txBox="1"/>
          <p:nvPr/>
        </p:nvSpPr>
        <p:spPr>
          <a:xfrm>
            <a:off x="0" y="5749800"/>
            <a:ext cx="7900200" cy="2216400"/>
          </a:xfrm>
          <a:prstGeom prst="rect">
            <a:avLst/>
          </a:prstGeom>
          <a:noFill/>
          <a:ln>
            <a:noFill/>
          </a:ln>
        </p:spPr>
        <p:txBody>
          <a:bodyPr anchorCtr="0" anchor="t" bIns="91425" lIns="91425" spcFirstLastPara="1" rIns="91425" wrap="square" tIns="91425">
            <a:spAutoFit/>
          </a:bodyPr>
          <a:lstStyle/>
          <a:p>
            <a:pPr indent="-476250" lvl="0" marL="457200" rtl="0" algn="l">
              <a:spcBef>
                <a:spcPts val="0"/>
              </a:spcBef>
              <a:spcAft>
                <a:spcPts val="0"/>
              </a:spcAft>
              <a:buSzPts val="3900"/>
              <a:buChar char="-"/>
            </a:pPr>
            <a:r>
              <a:rPr lang="en-US" sz="3900"/>
              <a:t>Overall</a:t>
            </a:r>
            <a:r>
              <a:rPr lang="en-US" sz="3900"/>
              <a:t> d</a:t>
            </a:r>
            <a:r>
              <a:rPr lang="en-US" sz="3900"/>
              <a:t>ecrease in </a:t>
            </a:r>
            <a:r>
              <a:rPr lang="en-US" sz="4400">
                <a:solidFill>
                  <a:schemeClr val="dk1"/>
                </a:solidFill>
                <a:latin typeface="Roboto"/>
                <a:ea typeface="Roboto"/>
                <a:cs typeface="Roboto"/>
                <a:sym typeface="Roboto"/>
              </a:rPr>
              <a:t>deleted accounts resulted in suspiciously low volume.</a:t>
            </a:r>
            <a:endParaRPr sz="3900"/>
          </a:p>
        </p:txBody>
      </p:sp>
      <p:pic>
        <p:nvPicPr>
          <p:cNvPr id="1554" name="Google Shape;1554;p108"/>
          <p:cNvPicPr preferRelativeResize="0"/>
          <p:nvPr/>
        </p:nvPicPr>
        <p:blipFill>
          <a:blip r:embed="rId3">
            <a:alphaModFix/>
          </a:blip>
          <a:stretch>
            <a:fillRect/>
          </a:stretch>
        </p:blipFill>
        <p:spPr>
          <a:xfrm>
            <a:off x="7900200" y="3899338"/>
            <a:ext cx="16067700" cy="591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60" name="Google Shape;1560;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1" name="Google Shape;1561;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b="1" lang="en-US" sz="4400">
                <a:solidFill>
                  <a:schemeClr val="dk1"/>
                </a:solidFill>
              </a:rPr>
              <a:t>HTTP Methods Report</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GET Requests falling dramatically from 19,000+ to ~3,100</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POST Requests increasing substantially from 212 to 1,324</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Referrer Domains Report</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All traffic decreased substantially from the thousands to simply the hundreds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Possible DDOS/Brute Force attack</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HTTP Response Codes Report</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Number of overall response codes decreased mirroring the Referrer Domains Report</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Possible DDOS/Brute Force attack</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67" name="Google Shape;1567;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8" name="Google Shape;1568;p11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Non-US Activity Alert</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Very suspicious activity occurred on 03/25/2020 at 8pm with over 900 international events logged within an hour.  </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Our threshold of 118 would have been triggered, but could be a tad low overall.  There was only one other hour that logged more than 118, so we doubt over reporting should be an issue.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Summary—Apache…Continued </a:t>
            </a:r>
            <a:endParaRPr/>
          </a:p>
        </p:txBody>
      </p:sp>
      <p:sp>
        <p:nvSpPr>
          <p:cNvPr id="1574" name="Google Shape;1574;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5" name="Google Shape;1575;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HTTP Post Method Alert</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Suspicious activity occurred on 03/25/2020 at 8pm with exactly 1,296 POST Method requests logged within the hour.</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Our alert would be triggered since our threshold was 10.  If anything, our threshold should be increased due to the large disparity if overreporting becomes a problem.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pic>
        <p:nvPicPr>
          <p:cNvPr id="1337" name="Google Shape;1337;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8" name="Google Shape;1338;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9" name="Google Shape;1339;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40" name="Google Shape;1340;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Apache Attack Logs</a:t>
            </a:r>
            <a:endParaRPr/>
          </a:p>
        </p:txBody>
      </p:sp>
      <p:sp>
        <p:nvSpPr>
          <p:cNvPr id="1581" name="Google Shape;1581;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82" name="Google Shape;1582;p112"/>
          <p:cNvPicPr preferRelativeResize="0"/>
          <p:nvPr/>
        </p:nvPicPr>
        <p:blipFill>
          <a:blip r:embed="rId3">
            <a:alphaModFix/>
          </a:blip>
          <a:stretch>
            <a:fillRect/>
          </a:stretch>
        </p:blipFill>
        <p:spPr>
          <a:xfrm>
            <a:off x="152400" y="1575600"/>
            <a:ext cx="10574400" cy="10008825"/>
          </a:xfrm>
          <a:prstGeom prst="rect">
            <a:avLst/>
          </a:prstGeom>
          <a:noFill/>
          <a:ln>
            <a:noFill/>
          </a:ln>
        </p:spPr>
      </p:pic>
      <p:sp>
        <p:nvSpPr>
          <p:cNvPr id="1583" name="Google Shape;1583;p112"/>
          <p:cNvSpPr txBox="1"/>
          <p:nvPr/>
        </p:nvSpPr>
        <p:spPr>
          <a:xfrm>
            <a:off x="815825" y="11736825"/>
            <a:ext cx="87963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Roboto"/>
                <a:ea typeface="Roboto"/>
                <a:cs typeface="Roboto"/>
                <a:sym typeface="Roboto"/>
              </a:rPr>
              <a:t>Decrease in HTTP response codes</a:t>
            </a:r>
            <a:endParaRPr sz="3600">
              <a:latin typeface="Roboto"/>
              <a:ea typeface="Roboto"/>
              <a:cs typeface="Roboto"/>
              <a:sym typeface="Roboto"/>
            </a:endParaRPr>
          </a:p>
        </p:txBody>
      </p:sp>
      <p:pic>
        <p:nvPicPr>
          <p:cNvPr id="1584" name="Google Shape;1584;p112"/>
          <p:cNvPicPr preferRelativeResize="0"/>
          <p:nvPr/>
        </p:nvPicPr>
        <p:blipFill>
          <a:blip r:embed="rId4">
            <a:alphaModFix/>
          </a:blip>
          <a:stretch>
            <a:fillRect/>
          </a:stretch>
        </p:blipFill>
        <p:spPr>
          <a:xfrm>
            <a:off x="13803250" y="1575600"/>
            <a:ext cx="10574400" cy="10008825"/>
          </a:xfrm>
          <a:prstGeom prst="rect">
            <a:avLst/>
          </a:prstGeom>
          <a:noFill/>
          <a:ln>
            <a:noFill/>
          </a:ln>
        </p:spPr>
      </p:pic>
      <p:sp>
        <p:nvSpPr>
          <p:cNvPr id="1585" name="Google Shape;1585;p112"/>
          <p:cNvSpPr txBox="1"/>
          <p:nvPr/>
        </p:nvSpPr>
        <p:spPr>
          <a:xfrm>
            <a:off x="14507050" y="11865725"/>
            <a:ext cx="87963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Roboto"/>
                <a:ea typeface="Roboto"/>
                <a:cs typeface="Roboto"/>
                <a:sym typeface="Roboto"/>
              </a:rPr>
              <a:t>Decrease in </a:t>
            </a:r>
            <a:r>
              <a:rPr lang="en-US" sz="3600">
                <a:latin typeface="Roboto"/>
                <a:ea typeface="Roboto"/>
                <a:cs typeface="Roboto"/>
                <a:sym typeface="Roboto"/>
              </a:rPr>
              <a:t>web traffic</a:t>
            </a:r>
            <a:r>
              <a:rPr lang="en-US" sz="3600">
                <a:latin typeface="Roboto"/>
                <a:ea typeface="Roboto"/>
                <a:cs typeface="Roboto"/>
                <a:sym typeface="Roboto"/>
              </a:rPr>
              <a:t> to VSI’s website</a:t>
            </a:r>
            <a:endParaRPr sz="36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Apache Attack Logs…Continued</a:t>
            </a:r>
            <a:endParaRPr/>
          </a:p>
        </p:txBody>
      </p:sp>
      <p:sp>
        <p:nvSpPr>
          <p:cNvPr id="1591" name="Google Shape;1591;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92" name="Google Shape;1592;p113"/>
          <p:cNvPicPr preferRelativeResize="0"/>
          <p:nvPr/>
        </p:nvPicPr>
        <p:blipFill>
          <a:blip r:embed="rId3">
            <a:alphaModFix/>
          </a:blip>
          <a:stretch>
            <a:fillRect/>
          </a:stretch>
        </p:blipFill>
        <p:spPr>
          <a:xfrm>
            <a:off x="152400" y="1575600"/>
            <a:ext cx="11068924" cy="9732775"/>
          </a:xfrm>
          <a:prstGeom prst="rect">
            <a:avLst/>
          </a:prstGeom>
          <a:noFill/>
          <a:ln>
            <a:noFill/>
          </a:ln>
        </p:spPr>
      </p:pic>
      <p:sp>
        <p:nvSpPr>
          <p:cNvPr id="1593" name="Google Shape;1593;p113"/>
          <p:cNvSpPr txBox="1"/>
          <p:nvPr/>
        </p:nvSpPr>
        <p:spPr>
          <a:xfrm>
            <a:off x="1882050" y="12081600"/>
            <a:ext cx="8142000" cy="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Roboto"/>
                <a:ea typeface="Roboto"/>
                <a:cs typeface="Roboto"/>
                <a:sym typeface="Roboto"/>
              </a:rPr>
              <a:t>Spike in HTTP POST Requests before and after attack</a:t>
            </a:r>
            <a:endParaRPr sz="3600">
              <a:latin typeface="Roboto"/>
              <a:ea typeface="Roboto"/>
              <a:cs typeface="Roboto"/>
              <a:sym typeface="Roboto"/>
            </a:endParaRPr>
          </a:p>
        </p:txBody>
      </p:sp>
      <p:pic>
        <p:nvPicPr>
          <p:cNvPr id="1594" name="Google Shape;1594;p113"/>
          <p:cNvPicPr preferRelativeResize="0"/>
          <p:nvPr/>
        </p:nvPicPr>
        <p:blipFill>
          <a:blip r:embed="rId4">
            <a:alphaModFix/>
          </a:blip>
          <a:stretch>
            <a:fillRect/>
          </a:stretch>
        </p:blipFill>
        <p:spPr>
          <a:xfrm>
            <a:off x="13120625" y="1648300"/>
            <a:ext cx="10525575" cy="9732775"/>
          </a:xfrm>
          <a:prstGeom prst="rect">
            <a:avLst/>
          </a:prstGeom>
          <a:noFill/>
          <a:ln>
            <a:noFill/>
          </a:ln>
        </p:spPr>
      </p:pic>
      <p:sp>
        <p:nvSpPr>
          <p:cNvPr id="1595" name="Google Shape;1595;p113"/>
          <p:cNvSpPr txBox="1"/>
          <p:nvPr/>
        </p:nvSpPr>
        <p:spPr>
          <a:xfrm>
            <a:off x="14119325" y="12081600"/>
            <a:ext cx="81420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Roboto"/>
                <a:ea typeface="Roboto"/>
                <a:cs typeface="Roboto"/>
                <a:sym typeface="Roboto"/>
              </a:rPr>
              <a:t>Spike in Non-US Activity </a:t>
            </a:r>
            <a:r>
              <a:rPr lang="en-US" sz="3600">
                <a:latin typeface="Roboto"/>
                <a:ea typeface="Roboto"/>
                <a:cs typeface="Roboto"/>
                <a:sym typeface="Roboto"/>
              </a:rPr>
              <a:t>before</a:t>
            </a:r>
            <a:r>
              <a:rPr lang="en-US" sz="3600">
                <a:latin typeface="Roboto"/>
                <a:ea typeface="Roboto"/>
                <a:cs typeface="Roboto"/>
                <a:sym typeface="Roboto"/>
              </a:rPr>
              <a:t> and after attack</a:t>
            </a:r>
            <a:endParaRPr sz="36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pic>
        <p:nvPicPr>
          <p:cNvPr id="1600" name="Google Shape;1600;p11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01" name="Google Shape;1601;p11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02" name="Google Shape;1602;p11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3" name="Google Shape;1603;p11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09" name="Google Shape;1609;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1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We have concluded that the overall attack was potentially a DDOS or Brute Force attack.</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All of our alerts and thresholds were able to catch the suspicious activity to alert the SOC team.  Overreporting could be potential issue down the line with some of our thresholds being a little low.</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Mitigations</a:t>
            </a:r>
            <a:r>
              <a:rPr lang="en-US" sz="4400">
                <a:solidFill>
                  <a:schemeClr val="dk1"/>
                </a:solidFill>
              </a:rPr>
              <a:t> for F</a:t>
            </a:r>
            <a:r>
              <a:rPr lang="en-US" sz="4400">
                <a:solidFill>
                  <a:schemeClr val="dk1"/>
                </a:solidFill>
              </a:rPr>
              <a:t>uture</a:t>
            </a:r>
            <a:r>
              <a:rPr lang="en-US" sz="4400">
                <a:solidFill>
                  <a:schemeClr val="dk1"/>
                </a:solidFill>
              </a:rPr>
              <a:t> Attacks: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Enforce </a:t>
            </a:r>
            <a:r>
              <a:rPr lang="en-US" sz="4400">
                <a:solidFill>
                  <a:schemeClr val="dk1"/>
                </a:solidFill>
              </a:rPr>
              <a:t>stronger</a:t>
            </a:r>
            <a:r>
              <a:rPr lang="en-US" sz="4400">
                <a:solidFill>
                  <a:schemeClr val="dk1"/>
                </a:solidFill>
              </a:rPr>
              <a:t> user authentication</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Have employees created stronger passwords more regularly</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Utilize encryption methods</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Use encryption protocols (TLS/SSL) for data transmitted over networks</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Perform </a:t>
            </a:r>
            <a:r>
              <a:rPr lang="en-US" sz="4400">
                <a:solidFill>
                  <a:schemeClr val="dk1"/>
                </a:solidFill>
              </a:rPr>
              <a:t>regular</a:t>
            </a:r>
            <a:r>
              <a:rPr lang="en-US" sz="4400">
                <a:solidFill>
                  <a:schemeClr val="dk1"/>
                </a:solidFill>
              </a:rPr>
              <a:t> security assessments</a:t>
            </a:r>
            <a:endParaRPr sz="4400">
              <a:solidFill>
                <a:schemeClr val="dk1"/>
              </a:solidFill>
            </a:endParaRPr>
          </a:p>
          <a:p>
            <a:pPr indent="-508000" lvl="2" marL="1828800" rtl="0" algn="l">
              <a:lnSpc>
                <a:spcPct val="115000"/>
              </a:lnSpc>
              <a:spcBef>
                <a:spcPts val="1000"/>
              </a:spcBef>
              <a:spcAft>
                <a:spcPts val="1000"/>
              </a:spcAft>
              <a:buClr>
                <a:schemeClr val="dk1"/>
              </a:buClr>
              <a:buSzPts val="4400"/>
              <a:buChar char="■"/>
            </a:pPr>
            <a:r>
              <a:rPr lang="en-US" sz="4400">
                <a:solidFill>
                  <a:schemeClr val="dk1"/>
                </a:solidFill>
              </a:rPr>
              <a:t>Conduct </a:t>
            </a:r>
            <a:r>
              <a:rPr lang="en-US" sz="4400">
                <a:solidFill>
                  <a:schemeClr val="dk1"/>
                </a:solidFill>
              </a:rPr>
              <a:t>regular</a:t>
            </a:r>
            <a:r>
              <a:rPr lang="en-US" sz="4400">
                <a:solidFill>
                  <a:schemeClr val="dk1"/>
                </a:solidFill>
              </a:rPr>
              <a:t> security testing exercises (i.e. penetration testing)</a:t>
            </a:r>
            <a:endParaRPr sz="4400">
              <a:solidFill>
                <a:schemeClr val="dk1"/>
              </a:solidFill>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6" name="Google Shape;1346;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7" name="Google Shape;1347;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0" rtl="0" algn="ctr">
              <a:lnSpc>
                <a:spcPct val="115000"/>
              </a:lnSpc>
              <a:spcBef>
                <a:spcPts val="0"/>
              </a:spcBef>
              <a:spcAft>
                <a:spcPts val="0"/>
              </a:spcAft>
              <a:buNone/>
            </a:pPr>
            <a:r>
              <a:rPr lang="en-US" sz="5100">
                <a:solidFill>
                  <a:schemeClr val="dk1"/>
                </a:solidFill>
              </a:rPr>
              <a:t>The Infamous Hounds were tasked with assisting Virtual Space Industries (VSI) with monitoring log files to determine if there has been </a:t>
            </a:r>
            <a:r>
              <a:rPr lang="en-US" sz="5100">
                <a:solidFill>
                  <a:schemeClr val="dk1"/>
                </a:solidFill>
              </a:rPr>
              <a:t>suspicious</a:t>
            </a:r>
            <a:r>
              <a:rPr lang="en-US" sz="5100">
                <a:solidFill>
                  <a:schemeClr val="dk1"/>
                </a:solidFill>
              </a:rPr>
              <a:t> </a:t>
            </a:r>
            <a:r>
              <a:rPr lang="en-US" sz="5100">
                <a:solidFill>
                  <a:schemeClr val="dk1"/>
                </a:solidFill>
              </a:rPr>
              <a:t>activity</a:t>
            </a:r>
            <a:r>
              <a:rPr lang="en-US" sz="5100">
                <a:solidFill>
                  <a:schemeClr val="dk1"/>
                </a:solidFill>
              </a:rPr>
              <a:t> within the company’s servers.  A competitor, ‘JobeCorp’, has been suspected of </a:t>
            </a:r>
            <a:r>
              <a:rPr lang="en-US" sz="5100">
                <a:solidFill>
                  <a:schemeClr val="dk1"/>
                </a:solidFill>
              </a:rPr>
              <a:t>infiltration</a:t>
            </a:r>
            <a:r>
              <a:rPr lang="en-US" sz="5100">
                <a:solidFill>
                  <a:schemeClr val="dk1"/>
                </a:solidFill>
              </a:rPr>
              <a:t> and are pinned as a possible culprit to the alleged suspicious activity.  We have worked tirelessly to aid VSI in </a:t>
            </a:r>
            <a:r>
              <a:rPr lang="en-US" sz="5100">
                <a:solidFill>
                  <a:schemeClr val="dk1"/>
                </a:solidFill>
              </a:rPr>
              <a:t>their</a:t>
            </a:r>
            <a:r>
              <a:rPr lang="en-US" sz="5100">
                <a:solidFill>
                  <a:schemeClr val="dk1"/>
                </a:solidFill>
              </a:rPr>
              <a:t> investigation, as we needed to analyze two servers; one being Windows and the other being Apache.  </a:t>
            </a:r>
            <a:endParaRPr sz="5100">
              <a:solidFill>
                <a:schemeClr val="dk1"/>
              </a:solidFill>
            </a:endParaRPr>
          </a:p>
          <a:p>
            <a:pPr indent="0" lvl="0" marL="0" rtl="0" algn="ctr">
              <a:lnSpc>
                <a:spcPct val="115000"/>
              </a:lnSpc>
              <a:spcBef>
                <a:spcPts val="1000"/>
              </a:spcBef>
              <a:spcAft>
                <a:spcPts val="1000"/>
              </a:spcAft>
              <a:buNone/>
            </a:pPr>
            <a:r>
              <a:rPr lang="en-US" sz="5100">
                <a:solidFill>
                  <a:schemeClr val="dk1"/>
                </a:solidFill>
              </a:rPr>
              <a:t>Together, after </a:t>
            </a:r>
            <a:r>
              <a:rPr lang="en-US" sz="5100">
                <a:solidFill>
                  <a:schemeClr val="dk1"/>
                </a:solidFill>
              </a:rPr>
              <a:t>carefully sorting through the data, we have developed baselines, created reports and alerts, and provided mitigations for future reference to ensure the security of these servers moving forward.  Our findings and report are included within the following presentation.</a:t>
            </a:r>
            <a:endParaRPr sz="5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3" name="Google Shape;1353;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4" name="Google Shape;1354;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Splunk Add-on for Microsoft Windows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5" name="Google Shape;1355;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Microsoft Windows</a:t>
            </a:r>
            <a:endParaRPr/>
          </a:p>
        </p:txBody>
      </p:sp>
      <p:sp>
        <p:nvSpPr>
          <p:cNvPr id="1361" name="Google Shape;1361;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2" name="Google Shape;1362;p88"/>
          <p:cNvSpPr txBox="1"/>
          <p:nvPr/>
        </p:nvSpPr>
        <p:spPr>
          <a:xfrm>
            <a:off x="1867350" y="2333050"/>
            <a:ext cx="20989500" cy="978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We chose the ‘Splunk Add-on for Microsoft Windows’ Splunk App due to it’s </a:t>
            </a:r>
            <a:r>
              <a:rPr lang="en-US" sz="3900"/>
              <a:t>compatibility</a:t>
            </a:r>
            <a:r>
              <a:rPr lang="en-US" sz="3900"/>
              <a:t> with Splunk and data coming from Windows.</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This add-on allows a user to collect:</a:t>
            </a:r>
            <a:endParaRPr sz="3900"/>
          </a:p>
          <a:p>
            <a:pPr indent="-476250" lvl="0" marL="914400" rtl="0" algn="l">
              <a:spcBef>
                <a:spcPts val="0"/>
              </a:spcBef>
              <a:spcAft>
                <a:spcPts val="0"/>
              </a:spcAft>
              <a:buSzPts val="3900"/>
              <a:buChar char="-"/>
            </a:pPr>
            <a:r>
              <a:rPr lang="en-US" sz="3900"/>
              <a:t>Data inputs from CPU, disk, memory, and logs.</a:t>
            </a:r>
            <a:endParaRPr sz="3900"/>
          </a:p>
          <a:p>
            <a:pPr indent="-476250" lvl="0" marL="914400" rtl="0" algn="l">
              <a:spcBef>
                <a:spcPts val="0"/>
              </a:spcBef>
              <a:spcAft>
                <a:spcPts val="0"/>
              </a:spcAft>
              <a:buSzPts val="3900"/>
              <a:buChar char="-"/>
            </a:pPr>
            <a:r>
              <a:rPr lang="en-US" sz="3900"/>
              <a:t>Active</a:t>
            </a:r>
            <a:r>
              <a:rPr lang="en-US" sz="3900"/>
              <a:t> Directory and DNS debug logs from Windows hosts that act as Domain Controllers for a Windows Server.</a:t>
            </a:r>
            <a:endParaRPr sz="3900"/>
          </a:p>
          <a:p>
            <a:pPr indent="-476250" lvl="0" marL="914400" rtl="0" algn="l">
              <a:spcBef>
                <a:spcPts val="0"/>
              </a:spcBef>
              <a:spcAft>
                <a:spcPts val="0"/>
              </a:spcAft>
              <a:buSzPts val="3900"/>
              <a:buChar char="-"/>
            </a:pPr>
            <a:r>
              <a:rPr lang="en-US" sz="3900"/>
              <a:t>DNS debug logs from Windows hosts that run a Windows DNS Server.</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Splunk Add-on for Microsoft Windows also provides the inputs and Common Information Model (CIM) </a:t>
            </a:r>
            <a:r>
              <a:rPr lang="en-US" sz="3900"/>
              <a:t>compatible</a:t>
            </a:r>
            <a:r>
              <a:rPr lang="en-US" sz="3900"/>
              <a:t> knowledge to use with other Splunk apps, including:</a:t>
            </a:r>
            <a:endParaRPr sz="3900"/>
          </a:p>
          <a:p>
            <a:pPr indent="-476250" lvl="0" marL="914400" rtl="0" algn="l">
              <a:spcBef>
                <a:spcPts val="0"/>
              </a:spcBef>
              <a:spcAft>
                <a:spcPts val="0"/>
              </a:spcAft>
              <a:buSzPts val="3900"/>
              <a:buChar char="-"/>
            </a:pPr>
            <a:r>
              <a:rPr lang="en-US" sz="3900"/>
              <a:t>Splunk Enterprise Security</a:t>
            </a:r>
            <a:endParaRPr sz="3900"/>
          </a:p>
          <a:p>
            <a:pPr indent="-476250" lvl="0" marL="914400" rtl="0" algn="l">
              <a:spcBef>
                <a:spcPts val="0"/>
              </a:spcBef>
              <a:spcAft>
                <a:spcPts val="0"/>
              </a:spcAft>
              <a:buSzPts val="3900"/>
              <a:buChar char="-"/>
            </a:pPr>
            <a:r>
              <a:rPr lang="en-US" sz="3900"/>
              <a:t>Splunk App for PCI Compliance</a:t>
            </a:r>
            <a:endParaRPr sz="3900"/>
          </a:p>
          <a:p>
            <a:pPr indent="-476250" lvl="0" marL="914400" rtl="0" algn="l">
              <a:spcBef>
                <a:spcPts val="0"/>
              </a:spcBef>
              <a:spcAft>
                <a:spcPts val="0"/>
              </a:spcAft>
              <a:buSzPts val="3900"/>
              <a:buChar char="-"/>
            </a:pPr>
            <a:r>
              <a:rPr lang="en-US" sz="3900"/>
              <a:t>Splunk ITSI Operating System Module</a:t>
            </a:r>
            <a:endParaRPr sz="3900"/>
          </a:p>
          <a:p>
            <a:pPr indent="-476250" lvl="0" marL="914400" rtl="0" algn="l">
              <a:spcBef>
                <a:spcPts val="0"/>
              </a:spcBef>
              <a:spcAft>
                <a:spcPts val="0"/>
              </a:spcAft>
              <a:buSzPts val="3900"/>
              <a:buChar char="-"/>
            </a:pPr>
            <a:r>
              <a:rPr lang="en-US" sz="3900"/>
              <a:t>Splunk App for Windows Infrastructure</a:t>
            </a:r>
            <a:endParaRPr sz="3900"/>
          </a:p>
          <a:p>
            <a:pPr indent="-476250" lvl="0" marL="914400" rtl="0" algn="l">
              <a:spcBef>
                <a:spcPts val="0"/>
              </a:spcBef>
              <a:spcAft>
                <a:spcPts val="0"/>
              </a:spcAft>
              <a:buSzPts val="3900"/>
              <a:buChar char="-"/>
            </a:pPr>
            <a:r>
              <a:rPr lang="en-US" sz="3900"/>
              <a:t>Splunk App for Microsoft Exchange</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Microsoft Windows</a:t>
            </a:r>
            <a:endParaRPr/>
          </a:p>
        </p:txBody>
      </p:sp>
      <p:sp>
        <p:nvSpPr>
          <p:cNvPr id="1368" name="Google Shape;1368;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9" name="Google Shape;1369;p89"/>
          <p:cNvSpPr txBox="1"/>
          <p:nvPr/>
        </p:nvSpPr>
        <p:spPr>
          <a:xfrm>
            <a:off x="1867350" y="2333050"/>
            <a:ext cx="17634900" cy="1099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  This add-on serves as a bridge between Windows-based systems and the Splunk platform.  It </a:t>
            </a:r>
            <a:r>
              <a:rPr lang="en-US" sz="3900"/>
              <a:t>monitors</a:t>
            </a:r>
            <a:r>
              <a:rPr lang="en-US" sz="3900"/>
              <a:t> security events by enabling the collection of security-related </a:t>
            </a:r>
            <a:r>
              <a:rPr lang="en-US" sz="3900"/>
              <a:t>event</a:t>
            </a:r>
            <a:r>
              <a:rPr lang="en-US" sz="3900"/>
              <a:t> logs including log-in failures, account lockouts, and suspicious </a:t>
            </a:r>
            <a:r>
              <a:rPr lang="en-US" sz="3900"/>
              <a:t>activity.  By combining these logs in Splunk, users of this add-on can set up alerts to receive notifications when certain patterns or unusual activities are detected, allowing users to respond promptly to security incidents.  It is also designed to enhance data collection when it comes to collecting, indexing, and analyzing data from Microsoft Windows-based systems, as well as aiding in reporting, search &amp; analysis, and be used in the dashboard/visualization portion of the reporting phase.</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US" sz="3900"/>
              <a:t>  In this case, our add-on would be an appropriate tool to use during this exercise, due to the Windows compatibility with Splunk and for data organization.  By parsing out the fields in a more easy to read format, it makes it easier for professionals to focus on activity, instead of having a lot of data that has been jumbled together to sort through.  In short, it allows users to spend more time focussed on security threats than working the data formatting aspect of data collection.</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Splunk Add-on for Microsoft Windows</a:t>
            </a:r>
            <a:endParaRPr/>
          </a:p>
        </p:txBody>
      </p:sp>
      <p:sp>
        <p:nvSpPr>
          <p:cNvPr id="1375" name="Google Shape;1375;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6" name="Google Shape;1376;p90"/>
          <p:cNvPicPr preferRelativeResize="0"/>
          <p:nvPr/>
        </p:nvPicPr>
        <p:blipFill>
          <a:blip r:embed="rId3">
            <a:alphaModFix/>
          </a:blip>
          <a:stretch>
            <a:fillRect/>
          </a:stretch>
        </p:blipFill>
        <p:spPr>
          <a:xfrm>
            <a:off x="243675" y="1826900"/>
            <a:ext cx="22704425" cy="9575375"/>
          </a:xfrm>
          <a:prstGeom prst="rect">
            <a:avLst/>
          </a:prstGeom>
          <a:noFill/>
          <a:ln>
            <a:noFill/>
          </a:ln>
        </p:spPr>
      </p:pic>
      <p:sp>
        <p:nvSpPr>
          <p:cNvPr id="1377" name="Google Shape;1377;p90"/>
          <p:cNvSpPr txBox="1"/>
          <p:nvPr/>
        </p:nvSpPr>
        <p:spPr>
          <a:xfrm>
            <a:off x="570275" y="9592950"/>
            <a:ext cx="22377900" cy="11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90"/>
          <p:cNvSpPr/>
          <p:nvPr/>
        </p:nvSpPr>
        <p:spPr>
          <a:xfrm>
            <a:off x="504775" y="9527425"/>
            <a:ext cx="22352100" cy="1332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5" name="Google Shape;1385;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6" name="Google Shape;1386;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7" name="Google Shape;1387;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sz="3700"/>
              <a:t>The data that these Windows Logs contained includes intellectual </a:t>
            </a:r>
            <a:r>
              <a:rPr lang="en-US" sz="3700"/>
              <a:t>property</a:t>
            </a:r>
            <a:r>
              <a:rPr lang="en-US" sz="3700"/>
              <a:t> of VSI’s next-generation virtual-reality programs.  They also include Windows Security Logs that represent the activity within the server.  These actions can vary from normal everyday activity to some that are deemed unusual, including counts of success and failed logins as well as user accounts being </a:t>
            </a:r>
            <a:r>
              <a:rPr lang="en-US" sz="3700"/>
              <a:t>deleted from the server.</a:t>
            </a:r>
            <a:endParaRPr sz="3700"/>
          </a:p>
        </p:txBody>
      </p:sp>
      <p:sp>
        <p:nvSpPr>
          <p:cNvPr id="1388" name="Google Shape;1388;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9" name="Google Shape;1389;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sz="3700">
                <a:solidFill>
                  <a:schemeClr val="dk1"/>
                </a:solidFill>
              </a:rPr>
              <a:t>The data that these Apache Logs contained includes </a:t>
            </a:r>
            <a:r>
              <a:rPr lang="en-US" sz="3700">
                <a:solidFill>
                  <a:schemeClr val="dk1"/>
                </a:solidFill>
              </a:rPr>
              <a:t>information</a:t>
            </a:r>
            <a:r>
              <a:rPr lang="en-US" sz="3700">
                <a:solidFill>
                  <a:schemeClr val="dk1"/>
                </a:solidFill>
              </a:rPr>
              <a:t> regarding the VSI’s main public-facing website, the URL being vsi-company.com.  They also include Apache web server logs that represent the activity within the server.  These actions </a:t>
            </a:r>
            <a:r>
              <a:rPr lang="en-US" sz="3700">
                <a:solidFill>
                  <a:schemeClr val="dk1"/>
                </a:solidFill>
              </a:rPr>
              <a:t>include</a:t>
            </a:r>
            <a:r>
              <a:rPr lang="en-US" sz="3700">
                <a:solidFill>
                  <a:schemeClr val="dk1"/>
                </a:solidFill>
              </a:rPr>
              <a:t> different HTTP methods (GET, POST, and HEAD), the count of each HTTP response code, and the domains that refer to VSI’s website.</a:t>
            </a:r>
            <a:endParaRPr sz="3700"/>
          </a:p>
        </p:txBody>
      </p:sp>
      <p:sp>
        <p:nvSpPr>
          <p:cNvPr id="1390" name="Google Shape;1390;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1" name="Google Shape;1391;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2" name="Google Shape;1392;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